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92" r:id="rId3"/>
    <p:sldId id="261" r:id="rId4"/>
    <p:sldId id="263" r:id="rId5"/>
    <p:sldId id="294" r:id="rId6"/>
    <p:sldId id="264" r:id="rId7"/>
    <p:sldId id="265" r:id="rId8"/>
    <p:sldId id="293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8" r:id="rId19"/>
    <p:sldId id="279" r:id="rId20"/>
    <p:sldId id="280" r:id="rId21"/>
    <p:sldId id="295" r:id="rId22"/>
    <p:sldId id="281" r:id="rId23"/>
    <p:sldId id="284" r:id="rId24"/>
    <p:sldId id="283" r:id="rId25"/>
    <p:sldId id="285" r:id="rId26"/>
    <p:sldId id="286" r:id="rId27"/>
    <p:sldId id="287" r:id="rId28"/>
    <p:sldId id="288" r:id="rId29"/>
    <p:sldId id="289" r:id="rId30"/>
    <p:sldId id="290" r:id="rId31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8" autoAdjust="0"/>
    <p:restoredTop sz="89655" autoAdjust="0"/>
  </p:normalViewPr>
  <p:slideViewPr>
    <p:cSldViewPr snapToGrid="0" showGuides="1">
      <p:cViewPr varScale="1">
        <p:scale>
          <a:sx n="105" d="100"/>
          <a:sy n="105" d="100"/>
        </p:scale>
        <p:origin x="114" y="31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D21CB-B190-4D03-8ED6-037FA2C22FDE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C2F31-3314-4C68-B47F-0F3FB0E79E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25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094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29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7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46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2F31-3314-4C68-B47F-0F3FB0E79E2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4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2019/1/23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ktgis.net/gcode/geocod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ty.susono.shizuoka.jp/ma/organization/susono-open-data.ph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hyperlink" Target="https://developers.google.com/maps/documentation/geocoding/intro?hl=j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ktgis.net/gcode/geocoding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newspat.csis.u-tokyo.ac.jp/geocode-cgi/geocode.cgi?action=star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645549" y="2549082"/>
            <a:ext cx="3187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ja-JP" sz="4000" dirty="0" smtClean="0"/>
              <a:t>８</a:t>
            </a:r>
            <a:r>
              <a:rPr lang="en-US" altLang="ja-JP" sz="4000" dirty="0" smtClean="0"/>
              <a:t>.</a:t>
            </a:r>
            <a:r>
              <a:rPr lang="ja-JP" altLang="en-US" sz="4000" dirty="0"/>
              <a:t> </a:t>
            </a:r>
            <a:r>
              <a:rPr lang="ja-JP" altLang="ja-JP" sz="4000" dirty="0" smtClean="0"/>
              <a:t>空間</a:t>
            </a:r>
            <a:r>
              <a:rPr lang="ja-JP" altLang="ja-JP" sz="4000" dirty="0"/>
              <a:t>データ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87" y="884339"/>
            <a:ext cx="2839297" cy="401504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75" y="853058"/>
            <a:ext cx="2701060" cy="403531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49" y="811075"/>
            <a:ext cx="2947449" cy="4077302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22134"/>
            <a:ext cx="6890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rgbClr val="0070C0"/>
                </a:solidFill>
              </a:rPr>
              <a:t>②　投影変換</a:t>
            </a:r>
            <a:r>
              <a:rPr lang="ja-JP" altLang="en-US" sz="2400" dirty="0">
                <a:solidFill>
                  <a:srgbClr val="0070C0"/>
                </a:solidFill>
              </a:rPr>
              <a:t>　</a:t>
            </a:r>
            <a:r>
              <a:rPr lang="ja-JP" altLang="en-US" sz="2400" dirty="0" smtClean="0">
                <a:solidFill>
                  <a:srgbClr val="0070C0"/>
                </a:solidFill>
              </a:rPr>
              <a:t>（</a:t>
            </a:r>
            <a:r>
              <a:rPr lang="ja-JP" altLang="en-US" sz="2400" dirty="0">
                <a:solidFill>
                  <a:srgbClr val="0070C0"/>
                </a:solidFill>
              </a:rPr>
              <a:t>地理座標系から投影座標系）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2769" y="5042017"/>
            <a:ext cx="8038462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ja-JP" altLang="en-US" b="1" dirty="0" smtClean="0"/>
              <a:t>プロパティ＞エクスポート＞地物の保存をクリック　</a:t>
            </a:r>
            <a:r>
              <a:rPr kumimoji="1" lang="en-US" altLang="ja-JP" b="1" dirty="0" smtClean="0"/>
              <a:t>2.</a:t>
            </a:r>
            <a:r>
              <a:rPr kumimoji="1" lang="ja-JP" altLang="en-US" b="1" dirty="0" smtClean="0"/>
              <a:t>新規レイヤの出力先と名前を選択　</a:t>
            </a:r>
            <a:endParaRPr lang="en-US" altLang="ja-JP" b="1" dirty="0"/>
          </a:p>
          <a:p>
            <a:r>
              <a:rPr kumimoji="1" lang="en-US" altLang="ja-JP" b="1" dirty="0" smtClean="0"/>
              <a:t>3. </a:t>
            </a:r>
            <a:r>
              <a:rPr lang="en-US" altLang="ja-JP" b="1" dirty="0" smtClean="0"/>
              <a:t>CRS</a:t>
            </a:r>
            <a:r>
              <a:rPr lang="ja-JP" altLang="en-US" b="1" dirty="0" smtClean="0"/>
              <a:t>を選択（</a:t>
            </a:r>
            <a:r>
              <a:rPr lang="en-US" altLang="ja-JP" b="1" dirty="0"/>
              <a:t>JGD2000 / Japan Plane Rectangular CS Ⅵ</a:t>
            </a:r>
            <a:r>
              <a:rPr lang="ja-JP" altLang="en-US" b="1" dirty="0" smtClean="0"/>
              <a:t>）して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　 </a:t>
            </a:r>
            <a:r>
              <a:rPr lang="en-US" altLang="ja-JP" b="1" dirty="0" smtClean="0"/>
              <a:t>4. </a:t>
            </a:r>
            <a:r>
              <a:rPr lang="ja-JP" altLang="en-US" b="1" dirty="0" smtClean="0"/>
              <a:t> 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2674740" y="411263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843830" y="1931468"/>
            <a:ext cx="283882" cy="71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H="1" flipV="1">
            <a:off x="4623305" y="4748390"/>
            <a:ext cx="2726889" cy="356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5619965" y="1365045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5603509" y="203124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716790" y="465677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49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04975" y="125878"/>
            <a:ext cx="641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/>
              <a:t>測地座標系が</a:t>
            </a:r>
            <a:r>
              <a:rPr lang="ja-JP" altLang="en-US" sz="1600" b="1" dirty="0"/>
              <a:t>（</a:t>
            </a:r>
            <a:r>
              <a:rPr lang="en-US" altLang="ja-JP" sz="1600" b="1" dirty="0"/>
              <a:t>JGD2000 / Japan Plane Rectangular CS </a:t>
            </a:r>
            <a:r>
              <a:rPr lang="en-US" altLang="ja-JP" sz="1600" b="1" dirty="0" smtClean="0"/>
              <a:t>Ⅵ</a:t>
            </a:r>
            <a:r>
              <a:rPr lang="ja-JP" altLang="en-US" sz="1600" b="1" dirty="0" smtClean="0"/>
              <a:t>）に変換された</a:t>
            </a:r>
            <a:endParaRPr lang="en-US" altLang="ja-JP" sz="1600" b="1" dirty="0" smtClean="0"/>
          </a:p>
          <a:p>
            <a:pPr algn="ctr"/>
            <a:r>
              <a:rPr kumimoji="1" lang="ja-JP" altLang="en-US" sz="1600" b="1" dirty="0" smtClean="0"/>
              <a:t>座標系を変換したため、レイヤが重なって</a:t>
            </a:r>
            <a:r>
              <a:rPr lang="ja-JP" altLang="en-US" sz="1600" b="1" dirty="0" smtClean="0"/>
              <a:t>表示されない</a:t>
            </a:r>
            <a:endParaRPr kumimoji="1" lang="en-US" altLang="ja-JP" sz="1600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641270"/>
            <a:ext cx="2190750" cy="481246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8951" y="761999"/>
            <a:ext cx="6375127" cy="4691738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cxnSp>
        <p:nvCxnSpPr>
          <p:cNvPr id="7" name="直線矢印コネクタ 6"/>
          <p:cNvCxnSpPr/>
          <p:nvPr/>
        </p:nvCxnSpPr>
        <p:spPr>
          <a:xfrm flipV="1">
            <a:off x="1704975" y="1333500"/>
            <a:ext cx="873976" cy="1085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2657475" y="1152525"/>
            <a:ext cx="1901825" cy="723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52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7"/>
          <a:stretch/>
        </p:blipFill>
        <p:spPr>
          <a:xfrm>
            <a:off x="356516" y="1007975"/>
            <a:ext cx="5486500" cy="431376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110748" y="1078819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ラスタ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＞ジオリファレンサー</a:t>
            </a:r>
            <a:endParaRPr lang="ja-JP" altLang="en-US" sz="1800" b="1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5267270" y="1926606"/>
            <a:ext cx="666414" cy="2187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356516" y="669422"/>
            <a:ext cx="6013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鯖江駅周辺の</a:t>
            </a:r>
            <a:r>
              <a:rPr kumimoji="1" lang="en-US" altLang="ja-JP" sz="1600" dirty="0" smtClean="0"/>
              <a:t>Shape</a:t>
            </a:r>
            <a:r>
              <a:rPr kumimoji="1" lang="ja-JP" altLang="en-US" sz="1600" dirty="0" smtClean="0"/>
              <a:t>ファイルを読み込み、ジオリファレンスを行う。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56516" y="5366187"/>
            <a:ext cx="5577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lang="ja-JP" altLang="en-US" sz="1600" dirty="0" smtClean="0"/>
              <a:t>タイルレイヤープラグインを使用し、地理院タイルを読み込む</a:t>
            </a:r>
            <a:endParaRPr kumimoji="1" lang="ja-JP" altLang="en-US" sz="16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84" y="1857548"/>
            <a:ext cx="3193736" cy="3370511"/>
          </a:xfrm>
          <a:prstGeom prst="rect">
            <a:avLst/>
          </a:prstGeom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rgbClr val="0070C0"/>
                </a:solidFill>
              </a:rPr>
              <a:t>2</a:t>
            </a:r>
            <a:r>
              <a:rPr lang="en-US" altLang="ja-JP" sz="3600" dirty="0" smtClean="0">
                <a:solidFill>
                  <a:srgbClr val="0070C0"/>
                </a:solidFill>
              </a:rPr>
              <a:t>.</a:t>
            </a:r>
            <a:r>
              <a:rPr lang="ja-JP" altLang="en-US" sz="3600" dirty="0">
                <a:solidFill>
                  <a:srgbClr val="0070C0"/>
                </a:solidFill>
              </a:rPr>
              <a:t>　</a:t>
            </a:r>
            <a:r>
              <a:rPr lang="ja-JP" altLang="en-US" sz="3600" dirty="0" smtClean="0">
                <a:solidFill>
                  <a:srgbClr val="0070C0"/>
                </a:solidFill>
              </a:rPr>
              <a:t>幾何補正　ジオリファレンス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493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558" y="1127216"/>
            <a:ext cx="3035062" cy="44506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7" y="1127216"/>
            <a:ext cx="5400243" cy="445200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55294" y="122017"/>
            <a:ext cx="5075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ジオリファレンサーで位置合わせしたいラスタを読み込む</a:t>
            </a:r>
            <a:endParaRPr kumimoji="1"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5688559" y="2825496"/>
            <a:ext cx="2879370" cy="118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74039" y="442815"/>
            <a:ext cx="372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 smtClean="0"/>
              <a:t>1. </a:t>
            </a:r>
            <a:r>
              <a:rPr lang="ja-JP" altLang="en-US" sz="1600" b="1" dirty="0" smtClean="0"/>
              <a:t>ラスタを開く</a:t>
            </a:r>
            <a:r>
              <a:rPr lang="ja-JP" altLang="en-US" sz="1600" b="1" dirty="0" err="1" smtClean="0"/>
              <a:t>を</a:t>
            </a:r>
            <a:r>
              <a:rPr lang="ja-JP" altLang="en-US" sz="1600" b="1" dirty="0" smtClean="0"/>
              <a:t>クリック</a:t>
            </a:r>
            <a:r>
              <a:rPr kumimoji="1" lang="ja-JP" altLang="en-US" sz="1600" b="1" dirty="0" smtClean="0"/>
              <a:t>し、ラスタを選択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2. </a:t>
            </a:r>
            <a:r>
              <a:rPr kumimoji="1" lang="ja-JP" altLang="en-US" sz="1600" b="1" dirty="0" smtClean="0"/>
              <a:t>座標系を選択し、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</a:t>
            </a:r>
            <a:endParaRPr kumimoji="1" lang="en-US" altLang="ja-JP" sz="1600" b="1" dirty="0" smtClean="0"/>
          </a:p>
        </p:txBody>
      </p:sp>
      <p:sp>
        <p:nvSpPr>
          <p:cNvPr id="10" name="正方形/長方形 9"/>
          <p:cNvSpPr/>
          <p:nvPr/>
        </p:nvSpPr>
        <p:spPr>
          <a:xfrm>
            <a:off x="7316303" y="506825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288316" y="173986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88316" y="1459406"/>
            <a:ext cx="269468" cy="253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271686" y="5404104"/>
            <a:ext cx="454994" cy="146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81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0" y="517783"/>
            <a:ext cx="6382658" cy="490666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549642" y="179229"/>
            <a:ext cx="3682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ジオリファレンサーにラスタが入力された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13489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4299" y="1435193"/>
            <a:ext cx="3746314" cy="2604406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626" y="630703"/>
            <a:ext cx="5137461" cy="392279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21507" y="4427518"/>
            <a:ext cx="6603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1400" b="1" dirty="0" smtClean="0"/>
          </a:p>
          <a:p>
            <a:r>
              <a:rPr lang="ja-JP" altLang="en-US" sz="1400" b="1" dirty="0" smtClean="0"/>
              <a:t>③「マップキャンバスより」　をクリック　（</a:t>
            </a:r>
            <a:r>
              <a:rPr lang="en-US" altLang="ja-JP" sz="1400" b="1" dirty="0" smtClean="0"/>
              <a:t>※</a:t>
            </a:r>
            <a:r>
              <a:rPr lang="ja-JP" altLang="en-US" sz="1400" b="1" dirty="0" smtClean="0"/>
              <a:t>座標がわかってる場合は座標値を入力）</a:t>
            </a:r>
            <a:endParaRPr lang="en-US" altLang="ja-JP" sz="1400" b="1" dirty="0" smtClean="0"/>
          </a:p>
          <a:p>
            <a:endParaRPr lang="en-US" altLang="ja-JP" sz="1400" b="1" dirty="0" smtClean="0"/>
          </a:p>
          <a:p>
            <a:r>
              <a:rPr lang="ja-JP" altLang="en-US" sz="1400" b="1" dirty="0" smtClean="0"/>
              <a:t>④</a:t>
            </a:r>
            <a:r>
              <a:rPr lang="en-US" altLang="ja-JP" sz="1400" b="1" dirty="0" smtClean="0"/>
              <a:t>QGIS</a:t>
            </a:r>
            <a:r>
              <a:rPr lang="ja-JP" altLang="en-US" sz="1400" b="1" dirty="0" smtClean="0"/>
              <a:t>に入力した基盤地図情報をベースに、ジオリファレンサーのラスタと同じ位置の代表点をクリックする</a:t>
            </a:r>
            <a:endParaRPr kumimoji="1" lang="en-US" altLang="ja-JP" sz="14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5610224" y="227797"/>
            <a:ext cx="3445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circleNumDbPlain"/>
            </a:pPr>
            <a:r>
              <a:rPr lang="ja-JP" altLang="en-US" sz="1400" b="1" dirty="0" smtClean="0"/>
              <a:t>ポイントの追加を</a:t>
            </a:r>
            <a:r>
              <a:rPr lang="ja-JP" altLang="en-US" sz="1400" b="1" dirty="0"/>
              <a:t>クリック</a:t>
            </a:r>
            <a:endParaRPr lang="en-US" altLang="ja-JP" sz="1400" b="1" dirty="0"/>
          </a:p>
          <a:p>
            <a:endParaRPr lang="en-US" altLang="ja-JP" sz="1400" b="1" dirty="0"/>
          </a:p>
          <a:p>
            <a:r>
              <a:rPr lang="ja-JP" altLang="en-US" sz="1400" b="1" dirty="0"/>
              <a:t>②　ジオリファレンサーで入力した</a:t>
            </a:r>
            <a:r>
              <a:rPr lang="ja-JP" altLang="en-US" sz="1400" b="1" dirty="0" smtClean="0"/>
              <a:t>ラスタの</a:t>
            </a:r>
            <a:r>
              <a:rPr lang="ja-JP" altLang="en-US" sz="1400" b="1" dirty="0"/>
              <a:t>代表点をクリック</a:t>
            </a:r>
            <a:endParaRPr lang="en-US" altLang="ja-JP" sz="14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5203" y="14739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rgbClr val="0070C0"/>
                </a:solidFill>
              </a:rPr>
              <a:t>GCP</a:t>
            </a:r>
            <a:r>
              <a:rPr kumimoji="1" lang="ja-JP" altLang="en-US" sz="2800" b="1" dirty="0" smtClean="0">
                <a:solidFill>
                  <a:srgbClr val="0070C0"/>
                </a:solidFill>
              </a:rPr>
              <a:t>の作成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870539" y="59421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894089" y="240043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250754" y="39334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910771" y="283464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④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661638" y="859138"/>
            <a:ext cx="276912" cy="260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372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51" y="0"/>
            <a:ext cx="6260097" cy="57150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441950" y="4071481"/>
            <a:ext cx="4254761" cy="17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835778" y="1686554"/>
            <a:ext cx="347889" cy="314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47949" y="4795634"/>
            <a:ext cx="635246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ジオリファレンサーで表示されたラスタの上に座標値をもった点が表示され、</a:t>
            </a:r>
            <a:r>
              <a:rPr kumimoji="1" lang="en-US" altLang="ja-JP" sz="1600" b="1" dirty="0" smtClean="0"/>
              <a:t>GCP</a:t>
            </a:r>
            <a:r>
              <a:rPr kumimoji="1" lang="ja-JP" altLang="en-US" sz="1600" b="1" dirty="0" smtClean="0"/>
              <a:t>テーブルに詳細が表示される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889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28" y="747313"/>
            <a:ext cx="6101042" cy="469127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22928" y="120114"/>
            <a:ext cx="6236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の位置に偏りがでないように、同じ作業を行い</a:t>
            </a:r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を増やしていく</a:t>
            </a:r>
            <a:r>
              <a:rPr lang="ja-JP" altLang="en-US" sz="1600" b="1" dirty="0"/>
              <a:t>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5064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77" y="394441"/>
            <a:ext cx="3740399" cy="51345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07" y="369404"/>
            <a:ext cx="3924307" cy="520843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3345" y="55889"/>
            <a:ext cx="5222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GCP</a:t>
            </a:r>
            <a:r>
              <a:rPr lang="ja-JP" altLang="en-US" sz="1600" b="1" dirty="0" smtClean="0"/>
              <a:t>の取得ができたら、位置情報をもったラスタを出力する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2563466" y="1005280"/>
            <a:ext cx="435766" cy="35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21229" y="76303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②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2381365" y="13767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①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721229" y="107081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③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96061" y="137677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④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265243" y="168455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⑤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360730" y="41863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⑥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000740" y="3743886"/>
            <a:ext cx="1079252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/>
              <a:t>1. </a:t>
            </a:r>
            <a:r>
              <a:rPr lang="ja-JP" altLang="en-US" sz="1100" b="1" dirty="0"/>
              <a:t>変換の設定をクリック</a:t>
            </a:r>
            <a:endParaRPr lang="en-US" altLang="ja-JP" sz="1100" b="1" dirty="0"/>
          </a:p>
          <a:p>
            <a:r>
              <a:rPr lang="en-US" altLang="ja-JP" sz="1100" b="1" dirty="0"/>
              <a:t>2. </a:t>
            </a:r>
            <a:r>
              <a:rPr lang="ja-JP" altLang="en-US" sz="1100" b="1" dirty="0"/>
              <a:t>線形を選択</a:t>
            </a:r>
            <a:endParaRPr lang="en-US" altLang="ja-JP" sz="1100" b="1" dirty="0"/>
          </a:p>
          <a:p>
            <a:r>
              <a:rPr lang="en-US" altLang="ja-JP" sz="1100" b="1" dirty="0"/>
              <a:t>3. </a:t>
            </a:r>
            <a:r>
              <a:rPr lang="ja-JP" altLang="en-US" sz="1100" b="1" dirty="0"/>
              <a:t>線形を選択</a:t>
            </a:r>
            <a:endParaRPr lang="en-US" altLang="ja-JP" sz="1100" b="1" dirty="0"/>
          </a:p>
          <a:p>
            <a:r>
              <a:rPr lang="en-US" altLang="ja-JP" sz="1100" b="1" dirty="0"/>
              <a:t>4</a:t>
            </a:r>
            <a:r>
              <a:rPr lang="en-US" altLang="ja-JP" sz="1100" b="1" dirty="0" smtClean="0"/>
              <a:t>. </a:t>
            </a:r>
            <a:r>
              <a:rPr lang="en-US" altLang="ja-JP" sz="1100" b="1" dirty="0"/>
              <a:t>SRS</a:t>
            </a:r>
            <a:r>
              <a:rPr lang="ja-JP" altLang="en-US" sz="1100" b="1" dirty="0"/>
              <a:t>を選択</a:t>
            </a:r>
            <a:endParaRPr lang="en-US" altLang="ja-JP" sz="1100" b="1" dirty="0"/>
          </a:p>
          <a:p>
            <a:r>
              <a:rPr lang="en-US" altLang="ja-JP" sz="1100" b="1" dirty="0" smtClean="0"/>
              <a:t>5. </a:t>
            </a:r>
            <a:r>
              <a:rPr lang="ja-JP" altLang="en-US" sz="1100" b="1" dirty="0"/>
              <a:t>新規レイヤの出力先と名前を</a:t>
            </a:r>
            <a:r>
              <a:rPr lang="ja-JP" altLang="en-US" sz="1100" b="1" dirty="0" smtClean="0"/>
              <a:t>入力</a:t>
            </a:r>
            <a:endParaRPr lang="en-US" altLang="ja-JP" sz="1100" b="1" dirty="0" smtClean="0"/>
          </a:p>
          <a:p>
            <a:r>
              <a:rPr lang="en-US" altLang="ja-JP" sz="1100" b="1" dirty="0" smtClean="0"/>
              <a:t>6.</a:t>
            </a:r>
            <a:r>
              <a:rPr lang="ja-JP" altLang="en-US" sz="1100" b="1" dirty="0" smtClean="0"/>
              <a:t>チェックをつける</a:t>
            </a:r>
            <a:endParaRPr lang="en-US" altLang="ja-JP" sz="1100" b="1" dirty="0"/>
          </a:p>
          <a:p>
            <a:r>
              <a:rPr lang="en-US" altLang="ja-JP" sz="1100" b="1" dirty="0"/>
              <a:t>7</a:t>
            </a:r>
            <a:r>
              <a:rPr lang="en-US" altLang="ja-JP" sz="1100" b="1" dirty="0" smtClean="0"/>
              <a:t>. </a:t>
            </a:r>
            <a:r>
              <a:rPr lang="en-US" altLang="ja-JP" sz="1100" b="1" dirty="0"/>
              <a:t>OK</a:t>
            </a:r>
            <a:r>
              <a:rPr lang="ja-JP" altLang="en-US" sz="1100" b="1" dirty="0"/>
              <a:t>をクリック</a:t>
            </a:r>
            <a:endParaRPr lang="ja-JP" altLang="en-US" sz="1100" dirty="0"/>
          </a:p>
        </p:txBody>
      </p:sp>
      <p:sp>
        <p:nvSpPr>
          <p:cNvPr id="19" name="正方形/長方形 18"/>
          <p:cNvSpPr/>
          <p:nvPr/>
        </p:nvSpPr>
        <p:spPr>
          <a:xfrm>
            <a:off x="6134666" y="50673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⑦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7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5" y="430827"/>
            <a:ext cx="6753883" cy="519204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262597" y="611350"/>
            <a:ext cx="288608" cy="257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>
            <a:stCxn id="4" idx="0"/>
            <a:endCxn id="7" idx="1"/>
          </p:cNvCxnSpPr>
          <p:nvPr/>
        </p:nvCxnSpPr>
        <p:spPr>
          <a:xfrm flipV="1">
            <a:off x="1406901" y="261550"/>
            <a:ext cx="1498224" cy="349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2905125" y="92273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クリックすると、</a:t>
            </a:r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に画像が表示される</a:t>
            </a:r>
            <a:endParaRPr kumimoji="1" lang="ja-JP" altLang="en-US" sz="16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2487892" y="3026850"/>
            <a:ext cx="1169707" cy="2441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98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ja-JP" sz="3600" dirty="0">
                <a:solidFill>
                  <a:srgbClr val="0070C0"/>
                </a:solidFill>
              </a:rPr>
              <a:t>空間</a:t>
            </a:r>
            <a:r>
              <a:rPr lang="ja-JP" altLang="ja-JP" sz="3600" dirty="0" smtClean="0">
                <a:solidFill>
                  <a:srgbClr val="0070C0"/>
                </a:solidFill>
              </a:rPr>
              <a:t>データ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38928" y="1753207"/>
            <a:ext cx="37799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 smtClean="0">
                <a:latin typeface="+mj-ea"/>
                <a:ea typeface="+mj-ea"/>
              </a:rPr>
              <a:t>[</a:t>
            </a:r>
            <a:r>
              <a:rPr lang="ja-JP" altLang="en-US" sz="1600" b="1" dirty="0" smtClean="0">
                <a:latin typeface="+mj-ea"/>
                <a:ea typeface="+mj-ea"/>
              </a:rPr>
              <a:t>使用データ</a:t>
            </a:r>
            <a:r>
              <a:rPr lang="en-US" altLang="ja-JP" sz="1600" b="1" dirty="0" smtClean="0">
                <a:latin typeface="+mj-ea"/>
                <a:ea typeface="+mj-ea"/>
              </a:rPr>
              <a:t>]</a:t>
            </a:r>
          </a:p>
          <a:p>
            <a:r>
              <a:rPr lang="en-US" altLang="ja-JP" sz="1600" dirty="0" smtClean="0"/>
              <a:t>08.md</a:t>
            </a:r>
            <a:r>
              <a:rPr lang="ja-JP" altLang="en-US" sz="1600" dirty="0" smtClean="0"/>
              <a:t>を参照してください。</a:t>
            </a:r>
            <a:endParaRPr lang="en-US" altLang="ja-JP" sz="1600" dirty="0" smtClean="0"/>
          </a:p>
          <a:p>
            <a:endParaRPr lang="en-US" altLang="ja-JP" sz="1600" dirty="0"/>
          </a:p>
          <a:p>
            <a:r>
              <a:rPr lang="en-US" altLang="ja-JP" sz="1600" b="1" dirty="0">
                <a:latin typeface="+mj-ea"/>
              </a:rPr>
              <a:t>[</a:t>
            </a:r>
            <a:r>
              <a:rPr lang="ja-JP" altLang="en-US" sz="1600" b="1" dirty="0">
                <a:latin typeface="+mj-ea"/>
              </a:rPr>
              <a:t>実習内容</a:t>
            </a:r>
            <a:r>
              <a:rPr lang="en-US" altLang="ja-JP" sz="1600" b="1" dirty="0">
                <a:latin typeface="+mj-ea"/>
              </a:rPr>
              <a:t>]</a:t>
            </a:r>
          </a:p>
          <a:p>
            <a:endParaRPr lang="en-US" altLang="ja-JP" sz="1600" dirty="0">
              <a:latin typeface="+mj-ea"/>
            </a:endParaRPr>
          </a:p>
          <a:p>
            <a:r>
              <a:rPr lang="en-US" altLang="ja-JP" sz="1600" dirty="0">
                <a:latin typeface="+mj-ea"/>
              </a:rPr>
              <a:t>1.</a:t>
            </a:r>
            <a:r>
              <a:rPr lang="ja-JP" altLang="en-US" sz="1600" dirty="0">
                <a:latin typeface="+mj-ea"/>
              </a:rPr>
              <a:t>空間座標の変換</a:t>
            </a:r>
            <a:endParaRPr lang="en-US" altLang="ja-JP" sz="1600" dirty="0">
              <a:latin typeface="+mj-ea"/>
            </a:endParaRPr>
          </a:p>
          <a:p>
            <a:r>
              <a:rPr lang="ja-JP" altLang="en-US" sz="1600" dirty="0">
                <a:latin typeface="+mj-ea"/>
              </a:rPr>
              <a:t>（測地系変換、投影変換）</a:t>
            </a:r>
          </a:p>
          <a:p>
            <a:r>
              <a:rPr lang="en-US" altLang="ja-JP" sz="1600" dirty="0">
                <a:latin typeface="+mj-ea"/>
              </a:rPr>
              <a:t>2.</a:t>
            </a:r>
            <a:r>
              <a:rPr lang="ja-JP" altLang="en-US" sz="1600" dirty="0">
                <a:latin typeface="+mj-ea"/>
              </a:rPr>
              <a:t>幾何補正</a:t>
            </a:r>
            <a:endParaRPr lang="en-US" altLang="ja-JP" sz="1600" dirty="0">
              <a:latin typeface="+mj-ea"/>
            </a:endParaRPr>
          </a:p>
          <a:p>
            <a:r>
              <a:rPr lang="ja-JP" altLang="en-US" sz="1600" dirty="0">
                <a:latin typeface="+mj-ea"/>
              </a:rPr>
              <a:t>（代表点を用いたジオリファレンス）</a:t>
            </a:r>
          </a:p>
          <a:p>
            <a:r>
              <a:rPr lang="en-US" altLang="ja-JP" sz="1600" dirty="0">
                <a:latin typeface="+mj-ea"/>
              </a:rPr>
              <a:t>3.</a:t>
            </a:r>
            <a:r>
              <a:rPr lang="ja-JP" altLang="en-US" sz="1600" dirty="0" smtClean="0">
                <a:latin typeface="+mj-ea"/>
              </a:rPr>
              <a:t>ジオコーディング</a:t>
            </a:r>
            <a:endParaRPr lang="ja-JP" altLang="en-US" sz="1600" dirty="0">
              <a:latin typeface="+mj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229111"/>
            <a:ext cx="468648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8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29" y="709860"/>
            <a:ext cx="6286537" cy="483277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69566" y="289010"/>
            <a:ext cx="840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出力</a:t>
            </a:r>
            <a:r>
              <a:rPr lang="ja-JP" altLang="en-US" sz="1600" b="1" dirty="0" smtClean="0"/>
              <a:t>したレイヤを</a:t>
            </a:r>
            <a:r>
              <a:rPr lang="ja-JP" altLang="en-US" sz="1600" b="1" dirty="0"/>
              <a:t>以下</a:t>
            </a:r>
            <a:r>
              <a:rPr lang="ja-JP" altLang="en-US" sz="1600" b="1" dirty="0" smtClean="0"/>
              <a:t>のように配置し</a:t>
            </a:r>
            <a:r>
              <a:rPr kumimoji="1" lang="ja-JP" altLang="en-US" sz="1600" b="1" dirty="0" smtClean="0"/>
              <a:t>、画像とベクトルデータを重ね合わせて、精度を確認する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63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91" y="565899"/>
            <a:ext cx="6698017" cy="514910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35238" y="172883"/>
            <a:ext cx="7473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出力した画像の精度が悪い場合は、</a:t>
            </a:r>
            <a:r>
              <a:rPr lang="ja-JP" altLang="en-US" sz="1600" b="1" dirty="0"/>
              <a:t>ポイント</a:t>
            </a:r>
            <a:r>
              <a:rPr lang="ja-JP" altLang="en-US" sz="1600" b="1" dirty="0" smtClean="0"/>
              <a:t>の削除や追加を行い、再度出力する。</a:t>
            </a:r>
            <a:endParaRPr kumimoji="1" lang="ja-JP" altLang="en-US" sz="16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2871216" y="795528"/>
            <a:ext cx="210312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383280" y="4005072"/>
            <a:ext cx="484632" cy="1572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910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71475" y="5097710"/>
            <a:ext cx="3010632" cy="524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http://ktgis.net/gcode/geocoding.</a:t>
            </a:r>
            <a:r>
              <a:rPr lang="ja-JP" altLang="en-US" dirty="0" smtClean="0">
                <a:hlinkClick r:id="rId2"/>
              </a:rPr>
              <a:t>html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5" y="1081255"/>
            <a:ext cx="5081838" cy="390666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434548" y="3034587"/>
            <a:ext cx="35909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①</a:t>
            </a:r>
            <a:r>
              <a:rPr lang="en-US" altLang="ja-JP" sz="1600" dirty="0"/>
              <a:t>Google Maps Geocoding </a:t>
            </a:r>
            <a:r>
              <a:rPr lang="en-US" altLang="ja-JP" sz="1600" dirty="0" smtClean="0"/>
              <a:t>API</a:t>
            </a:r>
            <a:r>
              <a:rPr lang="ja-JP" altLang="en-US" sz="1600" dirty="0" smtClean="0"/>
              <a:t>を利用したサイトにアクセスし</a:t>
            </a:r>
            <a:r>
              <a:rPr lang="ja-JP" altLang="en-US" sz="1600" dirty="0"/>
              <a:t>、広域避難地・市指定避難所の</a:t>
            </a:r>
            <a:r>
              <a:rPr lang="ja-JP" altLang="en-US" sz="1600" dirty="0" smtClean="0"/>
              <a:t>住所を用いてマッピングを行う。</a:t>
            </a:r>
            <a:endParaRPr lang="en-US" altLang="ja-JP" sz="16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5350590" y="4111805"/>
            <a:ext cx="3590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smtClean="0"/>
              <a:t>②　</a:t>
            </a:r>
            <a:r>
              <a:rPr lang="ja-JP" altLang="en-US" sz="1600" dirty="0"/>
              <a:t>東京大学空間情報科学研究センターが提供する「</a:t>
            </a:r>
            <a:r>
              <a:rPr lang="en-US" altLang="ja-JP" sz="1600" dirty="0"/>
              <a:t>CSV</a:t>
            </a:r>
            <a:r>
              <a:rPr lang="ja-JP" altLang="en-US" sz="1600" dirty="0"/>
              <a:t>アドレスマッチングサービス</a:t>
            </a:r>
            <a:r>
              <a:rPr lang="ja-JP" altLang="en-US" sz="1600" dirty="0" smtClean="0"/>
              <a:t>」を利用して、住所から緯度経度を求める。</a:t>
            </a:r>
            <a:endParaRPr lang="en-US" altLang="ja-JP" sz="1600" dirty="0" smtClean="0"/>
          </a:p>
          <a:p>
            <a:endParaRPr lang="en-US" altLang="ja-JP" sz="1600" dirty="0"/>
          </a:p>
          <a:p>
            <a:r>
              <a:rPr lang="ja-JP" altLang="en-US" sz="1600" dirty="0" smtClean="0"/>
              <a:t>③　②で取得した</a:t>
            </a:r>
            <a:r>
              <a:rPr lang="en-US" altLang="ja-JP" sz="1600" dirty="0" smtClean="0"/>
              <a:t>csv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QGIS</a:t>
            </a:r>
            <a:r>
              <a:rPr lang="ja-JP" altLang="en-US" sz="1600" dirty="0" smtClean="0"/>
              <a:t>で表示する</a:t>
            </a:r>
            <a:endParaRPr lang="ja-JP" altLang="en-US" sz="1600" dirty="0"/>
          </a:p>
        </p:txBody>
      </p:sp>
      <p:sp>
        <p:nvSpPr>
          <p:cNvPr id="9" name="正方形/長方形 8"/>
          <p:cNvSpPr/>
          <p:nvPr/>
        </p:nvSpPr>
        <p:spPr>
          <a:xfrm>
            <a:off x="5434548" y="2726169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実習の内容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451832" y="741542"/>
            <a:ext cx="359092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使用するデータ</a:t>
            </a:r>
            <a:r>
              <a:rPr lang="en-US" altLang="ja-JP" b="1" dirty="0" smtClean="0"/>
              <a:t>]</a:t>
            </a:r>
            <a:endParaRPr lang="ja-JP" altLang="en-US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0590" y="1057228"/>
            <a:ext cx="37934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/>
              <a:t>裾野市オープンデータ　</a:t>
            </a:r>
            <a:r>
              <a:rPr lang="ja-JP" altLang="en-US" sz="1600" b="1" dirty="0"/>
              <a:t>広域避難地・市指定避難所データを教材用に加工（緯度経度を削除）し利用</a:t>
            </a:r>
            <a:endParaRPr lang="en-US" altLang="ja-JP" sz="1600" b="1" dirty="0"/>
          </a:p>
          <a:p>
            <a:r>
              <a:rPr lang="ja-JP" altLang="en-US" sz="1600" b="1" dirty="0"/>
              <a:t>（</a:t>
            </a:r>
            <a:r>
              <a:rPr lang="en-GB" altLang="ja-JP" sz="1600" b="1" dirty="0">
                <a:hlinkClick r:id="rId4"/>
              </a:rPr>
              <a:t>http://www.city.susono.shizuoka.jp/ma/organization/susono-open-data.php</a:t>
            </a:r>
            <a:r>
              <a:rPr lang="ja-JP" altLang="en-US" sz="1600" b="1" dirty="0"/>
              <a:t>）</a:t>
            </a:r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ja-JP" altLang="en-US" sz="1600" dirty="0"/>
              <a:t>住所</a:t>
            </a:r>
            <a:r>
              <a:rPr lang="ja-JP" altLang="en-US" sz="1600" dirty="0" smtClean="0"/>
              <a:t>から位置情報を取得する</a:t>
            </a:r>
            <a:endParaRPr lang="ja-JP" altLang="en-US" sz="1600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65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407096" y="1883145"/>
            <a:ext cx="7339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dirty="0">
                <a:hlinkClick r:id="rId2"/>
              </a:rPr>
              <a:t>https://developers.google.com/maps/documentation/geocoding/intro?hl=</a:t>
            </a:r>
            <a:r>
              <a:rPr lang="ja-JP" altLang="en-US" sz="1800" dirty="0" smtClean="0">
                <a:hlinkClick r:id="rId2"/>
              </a:rPr>
              <a:t>ja</a:t>
            </a:r>
            <a:endParaRPr lang="en-US" altLang="ja-JP" sz="1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7870" y="1324289"/>
            <a:ext cx="431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Google Maps Geocoding API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7299" y="2657445"/>
            <a:ext cx="834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/>
              <a:t>Google Maps Geocoding API</a:t>
            </a:r>
            <a:r>
              <a:rPr kumimoji="1" lang="ja-JP" altLang="en-US" sz="2000" b="1" dirty="0" smtClean="0"/>
              <a:t>を利用した、位置情報取得サイトはいくつかある</a:t>
            </a:r>
            <a:endParaRPr kumimoji="1" lang="ja-JP" altLang="en-US" sz="2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02423" y="3443287"/>
            <a:ext cx="9041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800" b="1" dirty="0" smtClean="0"/>
              <a:t>埼玉</a:t>
            </a:r>
            <a:r>
              <a:rPr lang="ja-JP" altLang="en-US" sz="1800" b="1" dirty="0"/>
              <a:t>大学の谷謙二先生が提供して</a:t>
            </a:r>
            <a:r>
              <a:rPr lang="ja-JP" altLang="en-US" sz="1800" b="1" dirty="0" smtClean="0"/>
              <a:t>いる</a:t>
            </a:r>
            <a:r>
              <a:rPr lang="en-US" altLang="ja-JP" sz="1800" b="1" dirty="0" smtClean="0"/>
              <a:t>KTGIS.net</a:t>
            </a:r>
            <a:r>
              <a:rPr lang="ja-JP" altLang="en-US" sz="1800" b="1" dirty="0" smtClean="0"/>
              <a:t>の</a:t>
            </a:r>
            <a:r>
              <a:rPr lang="ja-JP" altLang="en-US" sz="1800" b="1" dirty="0"/>
              <a:t>ジオコーディングサービスを利用</a:t>
            </a:r>
            <a:r>
              <a:rPr lang="ja-JP" altLang="en-US" sz="1800" b="1" dirty="0" smtClean="0"/>
              <a:t>する</a:t>
            </a:r>
            <a:endParaRPr lang="en-US" altLang="ja-JP" sz="1800" b="1" dirty="0" smtClean="0"/>
          </a:p>
          <a:p>
            <a:r>
              <a:rPr lang="ja-JP" altLang="en-US" sz="1800" b="1" dirty="0"/>
              <a:t>　</a:t>
            </a:r>
            <a:r>
              <a:rPr lang="ja-JP" altLang="en-US" sz="1800" b="1" dirty="0" smtClean="0"/>
              <a:t>　　　　　　　　　　　　　　　　　　　　　　　　　　　　　　→　</a:t>
            </a:r>
            <a:r>
              <a:rPr lang="ja-JP" altLang="en-US" sz="1800" b="1" dirty="0" smtClean="0">
                <a:hlinkClick r:id="rId3"/>
              </a:rPr>
              <a:t>http</a:t>
            </a:r>
            <a:r>
              <a:rPr lang="ja-JP" altLang="en-US" sz="1800" b="1" dirty="0">
                <a:hlinkClick r:id="rId3"/>
              </a:rPr>
              <a:t>://ktgis.net/gcode/geocoding.</a:t>
            </a:r>
            <a:r>
              <a:rPr lang="ja-JP" altLang="en-US" sz="1800" b="1" dirty="0" smtClean="0">
                <a:hlinkClick r:id="rId3"/>
              </a:rPr>
              <a:t>html</a:t>
            </a:r>
            <a:endParaRPr lang="en-US" altLang="ja-JP" sz="1800" b="1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253188" y="336711"/>
            <a:ext cx="3314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solidFill>
                  <a:srgbClr val="0070C0"/>
                </a:solidFill>
              </a:rPr>
              <a:t>① </a:t>
            </a:r>
            <a:r>
              <a:rPr lang="en-US" altLang="ja-JP" sz="1400" dirty="0" smtClean="0">
                <a:solidFill>
                  <a:srgbClr val="0070C0"/>
                </a:solidFill>
              </a:rPr>
              <a:t>Google </a:t>
            </a:r>
            <a:r>
              <a:rPr lang="en-US" altLang="ja-JP" sz="1400" dirty="0">
                <a:solidFill>
                  <a:srgbClr val="0070C0"/>
                </a:solidFill>
              </a:rPr>
              <a:t>Maps Geocoding API</a:t>
            </a:r>
            <a:r>
              <a:rPr lang="ja-JP" altLang="en-US" sz="1400" dirty="0" smtClean="0">
                <a:solidFill>
                  <a:srgbClr val="0070C0"/>
                </a:solidFill>
              </a:rPr>
              <a:t>を利用する</a:t>
            </a:r>
            <a:endParaRPr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79451" y="6316"/>
            <a:ext cx="7886700" cy="505354"/>
          </a:xfrm>
        </p:spPr>
        <p:txBody>
          <a:bodyPr>
            <a:norm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.</a:t>
            </a:r>
            <a:r>
              <a:rPr lang="ja-JP" altLang="en-US" sz="2000" dirty="0">
                <a:solidFill>
                  <a:srgbClr val="0070C0"/>
                </a:solidFill>
              </a:rPr>
              <a:t>　</a:t>
            </a:r>
            <a:r>
              <a:rPr lang="ja-JP" altLang="en-US" sz="2000" dirty="0" smtClean="0">
                <a:solidFill>
                  <a:srgbClr val="0070C0"/>
                </a:solidFill>
              </a:rPr>
              <a:t>ジオコーディング、アドレスマッチング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2866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692" y="717548"/>
            <a:ext cx="5350615" cy="492125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80669" y="100787"/>
            <a:ext cx="3969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/>
              <a:t>ブラウザを立ち上げて下記の</a:t>
            </a:r>
            <a:r>
              <a:rPr lang="en-US" altLang="ja-JP" sz="1600" b="1" dirty="0" smtClean="0"/>
              <a:t>URL</a:t>
            </a:r>
            <a:r>
              <a:rPr lang="ja-JP" altLang="en-US" sz="1600" b="1" dirty="0" smtClean="0"/>
              <a:t>にアクセス</a:t>
            </a:r>
            <a:endParaRPr lang="en-US" altLang="ja-JP" sz="1600" b="1" dirty="0" smtClean="0"/>
          </a:p>
          <a:p>
            <a:r>
              <a:rPr lang="ja-JP" altLang="en-US" sz="1600" b="1" dirty="0" smtClean="0">
                <a:hlinkClick r:id="rId3"/>
              </a:rPr>
              <a:t>http</a:t>
            </a:r>
            <a:r>
              <a:rPr lang="ja-JP" altLang="en-US" sz="1600" b="1" dirty="0">
                <a:hlinkClick r:id="rId3"/>
              </a:rPr>
              <a:t>://ktgis.net/gcode/geocoding.</a:t>
            </a:r>
            <a:r>
              <a:rPr lang="ja-JP" altLang="en-US" sz="1600" b="1" dirty="0" smtClean="0">
                <a:hlinkClick r:id="rId3"/>
              </a:rPr>
              <a:t>html</a:t>
            </a:r>
            <a:endParaRPr lang="en-US" altLang="ja-JP" sz="1600" b="1" dirty="0" smtClean="0"/>
          </a:p>
          <a:p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152895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06" y="91374"/>
            <a:ext cx="6603638" cy="548646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20472" y="2157253"/>
            <a:ext cx="3382264" cy="1189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251192" y="2711577"/>
            <a:ext cx="1792224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</a:t>
            </a:r>
            <a:r>
              <a:rPr kumimoji="1" lang="en-US" altLang="ja-JP" b="1" dirty="0" smtClean="0"/>
              <a:t>CSV</a:t>
            </a:r>
            <a:r>
              <a:rPr kumimoji="1" lang="ja-JP" altLang="en-US" b="1" dirty="0" smtClean="0"/>
              <a:t>から、住所をコピーし張り付ける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②住所変換をクリックする</a:t>
            </a:r>
            <a:endParaRPr kumimoji="1" lang="ja-JP" altLang="en-US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3017646" y="255736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017646" y="355841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47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487" y="1803372"/>
            <a:ext cx="7411369" cy="230205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295575" y="1271016"/>
            <a:ext cx="455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サイト</a:t>
            </a:r>
            <a:r>
              <a:rPr lang="ja-JP" altLang="en-US" sz="1600" dirty="0" smtClean="0"/>
              <a:t>の下段にある地図の上ポイントが表示される</a:t>
            </a:r>
            <a:endParaRPr kumimoji="1" lang="ja-JP" altLang="en-US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2466" y="4274707"/>
            <a:ext cx="829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情報出力テキストボックスから、マーカーの緯度経度、</a:t>
            </a:r>
            <a:r>
              <a:rPr lang="en-US" altLang="ja-JP" sz="1600" dirty="0" err="1" smtClean="0"/>
              <a:t>kml</a:t>
            </a:r>
            <a:r>
              <a:rPr lang="ja-JP" altLang="en-US" sz="1600" dirty="0" smtClean="0"/>
              <a:t>データ、最近隣距離などが出力できる</a:t>
            </a:r>
            <a:endParaRPr kumimoji="1" lang="ja-JP" altLang="en-US" sz="1600" dirty="0"/>
          </a:p>
        </p:txBody>
      </p:sp>
      <p:sp>
        <p:nvSpPr>
          <p:cNvPr id="3" name="正方形/長方形 2"/>
          <p:cNvSpPr/>
          <p:nvPr/>
        </p:nvSpPr>
        <p:spPr>
          <a:xfrm>
            <a:off x="877824" y="2715768"/>
            <a:ext cx="5239512" cy="1305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77824" y="2176272"/>
            <a:ext cx="2157984" cy="280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057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470" y="1339860"/>
            <a:ext cx="4837670" cy="40918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b="1" u="none" dirty="0" smtClean="0">
                <a:solidFill>
                  <a:srgbClr val="0070C0"/>
                </a:solidFill>
              </a:rPr>
              <a:t>② </a:t>
            </a:r>
            <a:r>
              <a:rPr kumimoji="1" lang="en-US" altLang="ja-JP" b="1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b="1" u="none" dirty="0" smtClean="0">
                <a:solidFill>
                  <a:srgbClr val="0070C0"/>
                </a:solidFill>
              </a:rPr>
              <a:t>アドレスマッチングサービスを利用する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82600" y="622944"/>
            <a:ext cx="5511801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下記の</a:t>
            </a:r>
            <a:r>
              <a:rPr lang="en-US" altLang="ja-JP" dirty="0" smtClean="0"/>
              <a:t>URL</a:t>
            </a:r>
            <a:r>
              <a:rPr lang="ja-JP" altLang="en-US" dirty="0" smtClean="0"/>
              <a:t>から</a:t>
            </a:r>
            <a:r>
              <a:rPr lang="en-US" altLang="ja-JP" dirty="0"/>
              <a:t>CSV</a:t>
            </a:r>
            <a:r>
              <a:rPr lang="ja-JP" altLang="en-US" dirty="0" smtClean="0"/>
              <a:t>アドレスマッチングサービスにアクセス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hlinkClick r:id="rId3"/>
              </a:rPr>
              <a:t>http</a:t>
            </a:r>
            <a:r>
              <a:rPr lang="ja-JP" altLang="en-US" dirty="0">
                <a:hlinkClick r:id="rId3"/>
              </a:rPr>
              <a:t>://newspat.csis.u-tokyo.ac.jp/geocode-cgi/geocode.cgi?action=</a:t>
            </a:r>
            <a:r>
              <a:rPr lang="ja-JP" altLang="en-US" dirty="0" smtClean="0">
                <a:hlinkClick r:id="rId3"/>
              </a:rPr>
              <a:t>start</a:t>
            </a:r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56140" y="1730909"/>
            <a:ext cx="4049761" cy="246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 全国街区レベル（緯経度・世界測地系）を選択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② 住所を含むカラムに </a:t>
            </a:r>
            <a:r>
              <a:rPr lang="en-US" altLang="ja-JP" b="1" dirty="0" smtClean="0"/>
              <a:t>3</a:t>
            </a:r>
            <a:r>
              <a:rPr lang="ja-JP" altLang="en-US" b="1" dirty="0" smtClean="0"/>
              <a:t>を入力（エクセルでみたときの住所が入っている箇所に相当する）</a:t>
            </a:r>
            <a:endParaRPr kumimoji="1"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③ </a:t>
            </a:r>
            <a:r>
              <a:rPr lang="ja-JP" altLang="en-US" b="1" dirty="0" smtClean="0"/>
              <a:t>シフト</a:t>
            </a:r>
            <a:r>
              <a:rPr lang="en-US" altLang="ja-JP" b="1" dirty="0" smtClean="0"/>
              <a:t>JIS</a:t>
            </a:r>
            <a:r>
              <a:rPr lang="ja-JP" altLang="en-US" b="1" dirty="0" smtClean="0"/>
              <a:t>コード（</a:t>
            </a:r>
            <a:r>
              <a:rPr kumimoji="1" lang="en-US" altLang="ja-JP" b="1" dirty="0" smtClean="0"/>
              <a:t>SJIS</a:t>
            </a:r>
            <a:r>
              <a:rPr kumimoji="1" lang="ja-JP" altLang="en-US" b="1" dirty="0" smtClean="0"/>
              <a:t>）を選択</a:t>
            </a:r>
            <a:endParaRPr kumimoji="1"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④ 避難所</a:t>
            </a:r>
            <a:r>
              <a:rPr lang="ja-JP" altLang="en-US" b="1" dirty="0"/>
              <a:t>をまとめた</a:t>
            </a:r>
            <a:r>
              <a:rPr lang="en-US" altLang="ja-JP" b="1" dirty="0"/>
              <a:t>CSV</a:t>
            </a:r>
            <a:r>
              <a:rPr lang="ja-JP" altLang="en-US" b="1" dirty="0"/>
              <a:t>を選択</a:t>
            </a:r>
            <a:r>
              <a:rPr lang="ja-JP" altLang="en-US" b="1" dirty="0" smtClean="0"/>
              <a:t>する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lang="ja-JP" altLang="en-US" b="1" dirty="0" smtClean="0"/>
              <a:t>⑤ 送信をクリックする</a:t>
            </a:r>
            <a:endParaRPr lang="en-US" altLang="ja-JP" b="1" dirty="0" smtClean="0"/>
          </a:p>
          <a:p>
            <a:r>
              <a:rPr lang="ja-JP" altLang="en-US" b="1" dirty="0"/>
              <a:t>　</a:t>
            </a:r>
            <a:r>
              <a:rPr lang="ja-JP" altLang="en-US" b="1" dirty="0" smtClean="0"/>
              <a:t>　その後、保存のウインドウが表示される</a:t>
            </a:r>
            <a:endParaRPr lang="en-US" altLang="ja-JP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4131922" y="223422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144201" y="254908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834568" y="302987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633351" y="440342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917788" y="482264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181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44" y="802920"/>
            <a:ext cx="4344052" cy="242772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95" y="1529460"/>
            <a:ext cx="5690397" cy="3975228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21079" y="88747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3200" u="none" dirty="0" smtClean="0">
                <a:solidFill>
                  <a:srgbClr val="0070C0"/>
                </a:solidFill>
              </a:rPr>
              <a:t>QGIS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で緯度経度つきの</a:t>
            </a:r>
            <a:r>
              <a:rPr kumimoji="1" lang="en-US" altLang="ja-JP" sz="3200" u="none" dirty="0" smtClean="0">
                <a:solidFill>
                  <a:srgbClr val="0070C0"/>
                </a:solidFill>
              </a:rPr>
              <a:t>CSV</a:t>
            </a:r>
            <a:r>
              <a:rPr kumimoji="1" lang="ja-JP" altLang="en-US" sz="3200" u="none" dirty="0" smtClean="0">
                <a:solidFill>
                  <a:srgbClr val="0070C0"/>
                </a:solidFill>
              </a:rPr>
              <a:t>データを表示する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0" y="129013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139759" y="177971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348193" y="224024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348193" y="3263221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813543" y="369323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⑤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69411" y="2755160"/>
            <a:ext cx="1603471" cy="249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1200" b="1" dirty="0" smtClean="0"/>
              <a:t>1. </a:t>
            </a:r>
            <a:r>
              <a:rPr lang="ja-JP" altLang="en-US" sz="1200" b="1" dirty="0" smtClean="0"/>
              <a:t>データソースマネージャー＞でリミティッドテキストを選択す</a:t>
            </a:r>
            <a:r>
              <a:rPr lang="ja-JP" altLang="en-US" sz="1200" b="1" dirty="0"/>
              <a:t>る</a:t>
            </a:r>
            <a:endParaRPr kumimoji="1" lang="en-US" altLang="ja-JP" sz="1200" b="1" dirty="0" smtClean="0"/>
          </a:p>
          <a:p>
            <a:r>
              <a:rPr lang="en-US" altLang="ja-JP" sz="1200" b="1" dirty="0" smtClean="0"/>
              <a:t>2. </a:t>
            </a:r>
            <a:r>
              <a:rPr lang="ja-JP" altLang="en-US" sz="1200" b="1" dirty="0" smtClean="0"/>
              <a:t>緯度経度を出力した</a:t>
            </a:r>
            <a:r>
              <a:rPr lang="en-US" altLang="ja-JP" sz="1200" b="1" dirty="0" smtClean="0"/>
              <a:t>CSV</a:t>
            </a:r>
            <a:r>
              <a:rPr lang="ja-JP" altLang="en-US" sz="1200" b="1" dirty="0" smtClean="0"/>
              <a:t>を指定し、エンコーディングを</a:t>
            </a:r>
            <a:r>
              <a:rPr lang="en-US" altLang="ja-JP" sz="1200" b="1" dirty="0" smtClean="0"/>
              <a:t>Shift-JIS</a:t>
            </a:r>
            <a:r>
              <a:rPr lang="ja-JP" altLang="en-US" sz="1200" b="1" dirty="0" smtClean="0"/>
              <a:t>にする</a:t>
            </a:r>
            <a:endParaRPr lang="en-US" altLang="ja-JP" sz="1200" b="1" dirty="0" smtClean="0"/>
          </a:p>
          <a:p>
            <a:r>
              <a:rPr lang="en-US" altLang="ja-JP" sz="1200" b="1" dirty="0" smtClean="0"/>
              <a:t>3. </a:t>
            </a:r>
            <a:r>
              <a:rPr kumimoji="1" lang="en-US" altLang="ja-JP" sz="1200" b="1" dirty="0" smtClean="0"/>
              <a:t>CSV</a:t>
            </a:r>
            <a:r>
              <a:rPr kumimoji="1" lang="ja-JP" altLang="en-US" sz="1200" b="1" dirty="0" smtClean="0"/>
              <a:t>にチェックを入れる</a:t>
            </a:r>
            <a:endParaRPr kumimoji="1" lang="en-US" altLang="ja-JP" sz="1200" b="1" dirty="0" smtClean="0"/>
          </a:p>
          <a:p>
            <a:r>
              <a:rPr lang="en-US" altLang="ja-JP" sz="1200" b="1" dirty="0" smtClean="0"/>
              <a:t>4.  X,Y</a:t>
            </a:r>
            <a:r>
              <a:rPr lang="ja-JP" altLang="en-US" sz="1200" b="1" dirty="0" smtClean="0"/>
              <a:t>フィールドを指定する</a:t>
            </a:r>
            <a:endParaRPr lang="en-US" altLang="ja-JP" sz="1200" b="1" dirty="0" smtClean="0"/>
          </a:p>
          <a:p>
            <a:r>
              <a:rPr kumimoji="1" lang="en-US" altLang="ja-JP" sz="1200" b="1" dirty="0" smtClean="0"/>
              <a:t>5. JGD2011</a:t>
            </a:r>
            <a:r>
              <a:rPr lang="ja-JP" altLang="en-US" sz="1200" b="1" dirty="0" smtClean="0"/>
              <a:t>とする</a:t>
            </a:r>
            <a:endParaRPr lang="en-US" altLang="ja-JP" sz="1200" b="1" dirty="0" smtClean="0"/>
          </a:p>
          <a:p>
            <a:r>
              <a:rPr kumimoji="1" lang="en-US" altLang="ja-JP" sz="1200" b="1" dirty="0" smtClean="0"/>
              <a:t>6. </a:t>
            </a:r>
            <a:r>
              <a:rPr lang="ja-JP" altLang="en-US" sz="1200" b="1" dirty="0" smtClean="0"/>
              <a:t>追加をクリックする</a:t>
            </a:r>
            <a:endParaRPr kumimoji="1" lang="ja-JP" altLang="en-US" sz="1200" b="1" dirty="0"/>
          </a:p>
        </p:txBody>
      </p:sp>
      <p:sp>
        <p:nvSpPr>
          <p:cNvPr id="17" name="正方形/長方形 16"/>
          <p:cNvSpPr/>
          <p:nvPr/>
        </p:nvSpPr>
        <p:spPr>
          <a:xfrm>
            <a:off x="187044" y="1529460"/>
            <a:ext cx="443892" cy="390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430758" y="5281309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⑥</a:t>
            </a:r>
            <a:endParaRPr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695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25" y="636043"/>
            <a:ext cx="3677720" cy="461069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61925" y="5126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座標系を変換する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99247" y="1833617"/>
            <a:ext cx="1328771" cy="31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1. </a:t>
            </a:r>
            <a:r>
              <a:rPr kumimoji="1" lang="ja-JP" altLang="en-US" b="1" dirty="0" smtClean="0"/>
              <a:t>プロパティ</a:t>
            </a:r>
            <a:r>
              <a:rPr lang="ja-JP" altLang="en-US" b="1" dirty="0" smtClean="0"/>
              <a:t>＞エクスポート＞地物の保存</a:t>
            </a:r>
            <a:endParaRPr kumimoji="1" lang="en-US" altLang="ja-JP" b="1" dirty="0" smtClean="0"/>
          </a:p>
          <a:p>
            <a:endParaRPr kumimoji="1" lang="en-US" altLang="ja-JP" b="1" dirty="0" smtClean="0"/>
          </a:p>
          <a:p>
            <a:r>
              <a:rPr lang="en-US" altLang="ja-JP" b="1" dirty="0" smtClean="0"/>
              <a:t>2. </a:t>
            </a:r>
            <a:r>
              <a:rPr lang="ja-JP" altLang="en-US" b="1" dirty="0" smtClean="0"/>
              <a:t>形式を</a:t>
            </a:r>
            <a:r>
              <a:rPr lang="en-US" altLang="ja-JP" b="1" dirty="0" smtClean="0"/>
              <a:t>ESRI Shapefile</a:t>
            </a:r>
            <a:r>
              <a:rPr lang="ja-JP" altLang="en-US" b="1" dirty="0" smtClean="0"/>
              <a:t>とし、出力先とファイル名を指定する。</a:t>
            </a:r>
            <a:endParaRPr kumimoji="1" lang="en-US" altLang="ja-JP" b="1" dirty="0" smtClean="0"/>
          </a:p>
          <a:p>
            <a:endParaRPr kumimoji="1" lang="en-US" altLang="ja-JP" b="1" dirty="0" smtClean="0"/>
          </a:p>
          <a:p>
            <a:r>
              <a:rPr lang="en-US" altLang="ja-JP" b="1" dirty="0"/>
              <a:t>3</a:t>
            </a:r>
            <a:r>
              <a:rPr kumimoji="1" lang="en-US" altLang="ja-JP" b="1" dirty="0" smtClean="0"/>
              <a:t>.</a:t>
            </a:r>
            <a:r>
              <a:rPr lang="ja-JP" altLang="en-US" b="1" dirty="0" smtClean="0"/>
              <a:t> 世界測地系平面直角</a:t>
            </a:r>
            <a:r>
              <a:rPr lang="en-US" altLang="ja-JP" b="1" dirty="0" smtClean="0"/>
              <a:t>6</a:t>
            </a:r>
            <a:r>
              <a:rPr lang="ja-JP" altLang="en-US" b="1" dirty="0" smtClean="0"/>
              <a:t>系を指定し、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をクリックする。</a:t>
            </a:r>
            <a:endParaRPr kumimoji="1" lang="en-US" altLang="ja-JP" b="1" dirty="0" smtClean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13" y="865236"/>
            <a:ext cx="3600450" cy="4381500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 flipV="1">
            <a:off x="3721608" y="2551176"/>
            <a:ext cx="281521" cy="1883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654296" y="2084832"/>
            <a:ext cx="2660904" cy="201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132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63" y="671626"/>
            <a:ext cx="6078059" cy="247391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1621" y="2041605"/>
            <a:ext cx="350524" cy="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304084" y="2188466"/>
            <a:ext cx="1839916" cy="31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①データソースマネージャを開く。</a:t>
            </a:r>
            <a:endParaRPr kumimoji="1" lang="en-US" altLang="ja-JP" b="1" dirty="0" smtClean="0"/>
          </a:p>
          <a:p>
            <a:endParaRPr kumimoji="1" lang="en-US" altLang="ja-JP" b="1" dirty="0" smtClean="0"/>
          </a:p>
          <a:p>
            <a:r>
              <a:rPr kumimoji="1" lang="ja-JP" altLang="en-US" b="1" dirty="0" smtClean="0"/>
              <a:t>②　エンコーディングを</a:t>
            </a:r>
            <a:r>
              <a:rPr kumimoji="1" lang="en-US" altLang="ja-JP" b="1" dirty="0" smtClean="0"/>
              <a:t>UTF-8</a:t>
            </a:r>
            <a:r>
              <a:rPr kumimoji="1" lang="ja-JP" altLang="en-US" b="1" dirty="0" smtClean="0"/>
              <a:t>にし、</a:t>
            </a:r>
            <a:r>
              <a:rPr lang="ja-JP" altLang="en-US" b="1" dirty="0" smtClean="0"/>
              <a:t>ソースから、ダウンロードした日本</a:t>
            </a:r>
            <a:r>
              <a:rPr lang="ja-JP" altLang="en-US" b="1" dirty="0"/>
              <a:t>測地系と世界測地系の</a:t>
            </a:r>
            <a:r>
              <a:rPr lang="en-US" altLang="ja-JP" b="1" dirty="0" smtClean="0"/>
              <a:t>shape</a:t>
            </a:r>
            <a:r>
              <a:rPr lang="ja-JP" altLang="en-US" b="1" dirty="0" smtClean="0"/>
              <a:t>（</a:t>
            </a:r>
            <a:r>
              <a:rPr lang="en-US" altLang="ja-JP" b="1" dirty="0" smtClean="0"/>
              <a:t>sabae_aed_jgd2000</a:t>
            </a:r>
            <a:r>
              <a:rPr lang="ja-JP" altLang="en-US" b="1" dirty="0" smtClean="0"/>
              <a:t>と</a:t>
            </a:r>
            <a:r>
              <a:rPr lang="en-US" altLang="ja-JP" b="1" dirty="0" err="1" smtClean="0"/>
              <a:t>sabae_aed_tokyo</a:t>
            </a:r>
            <a:r>
              <a:rPr lang="ja-JP" altLang="en-US" b="1" dirty="0" smtClean="0"/>
              <a:t>）を指定する</a:t>
            </a:r>
            <a:endParaRPr lang="en-US" altLang="ja-JP" b="1" dirty="0" smtClean="0"/>
          </a:p>
          <a:p>
            <a:endParaRPr lang="en-US" altLang="ja-JP" b="1" dirty="0"/>
          </a:p>
          <a:p>
            <a:r>
              <a:rPr kumimoji="1" lang="ja-JP" altLang="en-US" b="1" dirty="0" smtClean="0"/>
              <a:t>③　「追加」 をクリックする。</a:t>
            </a:r>
            <a:endParaRPr kumimoji="1" lang="en-US" altLang="ja-JP" b="1" dirty="0" smtClean="0"/>
          </a:p>
        </p:txBody>
      </p:sp>
      <p:sp>
        <p:nvSpPr>
          <p:cNvPr id="18" name="正方形/長方形 17"/>
          <p:cNvSpPr/>
          <p:nvPr/>
        </p:nvSpPr>
        <p:spPr>
          <a:xfrm>
            <a:off x="11621" y="375893"/>
            <a:ext cx="84502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rgbClr val="0070C0"/>
                </a:solidFill>
              </a:rPr>
              <a:t>①　測地系</a:t>
            </a:r>
            <a:r>
              <a:rPr lang="ja-JP" altLang="en-US" sz="1600" b="1" dirty="0" smtClean="0">
                <a:solidFill>
                  <a:srgbClr val="0070C0"/>
                </a:solidFill>
              </a:rPr>
              <a:t>変換　（</a:t>
            </a:r>
            <a:r>
              <a:rPr lang="ja-JP" altLang="en-US" sz="1600" b="1" dirty="0">
                <a:solidFill>
                  <a:srgbClr val="0070C0"/>
                </a:solidFill>
              </a:rPr>
              <a:t>日本測地系から世界測地系）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65516" y="1614880"/>
            <a:ext cx="492852" cy="424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9" y="1256401"/>
            <a:ext cx="5006045" cy="433124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848856" y="2633472"/>
            <a:ext cx="192024" cy="146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28130" y="2330191"/>
            <a:ext cx="38474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79608" y="5406582"/>
            <a:ext cx="38474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654436" y="1797921"/>
            <a:ext cx="1600843" cy="1516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4446753" y="2144143"/>
            <a:ext cx="2676423" cy="191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7620" y="9617"/>
            <a:ext cx="8267700" cy="505354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solidFill>
                  <a:srgbClr val="0070C0"/>
                </a:solidFill>
              </a:rPr>
              <a:t>1</a:t>
            </a:r>
            <a:r>
              <a:rPr lang="en-US" altLang="ja-JP" sz="2400" dirty="0" smtClean="0">
                <a:solidFill>
                  <a:srgbClr val="0070C0"/>
                </a:solidFill>
              </a:rPr>
              <a:t>.</a:t>
            </a:r>
            <a:r>
              <a:rPr lang="ja-JP" altLang="en-US" sz="2400" dirty="0">
                <a:solidFill>
                  <a:srgbClr val="0070C0"/>
                </a:solidFill>
              </a:rPr>
              <a:t>　空間座標の変換（測地系変換、投影変換</a:t>
            </a:r>
            <a:r>
              <a:rPr lang="ja-JP" altLang="en-US" sz="2400" dirty="0" smtClean="0">
                <a:solidFill>
                  <a:srgbClr val="0070C0"/>
                </a:solidFill>
              </a:rPr>
              <a:t>）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82131" y="256879"/>
            <a:ext cx="2761869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※</a:t>
            </a:r>
            <a:r>
              <a:rPr lang="ja-JP" altLang="en-US" dirty="0" smtClean="0"/>
              <a:t>現状</a:t>
            </a:r>
            <a:r>
              <a:rPr lang="en-US" altLang="ja-JP" dirty="0" smtClean="0"/>
              <a:t>QGIS3.4</a:t>
            </a:r>
            <a:r>
              <a:rPr lang="ja-JP" altLang="en-US" dirty="0" smtClean="0"/>
              <a:t>は、</a:t>
            </a:r>
            <a:r>
              <a:rPr lang="en-US" altLang="ja-JP" dirty="0" smtClean="0"/>
              <a:t>JGD2011</a:t>
            </a:r>
            <a:r>
              <a:rPr lang="ja-JP" altLang="en-US" dirty="0" smtClean="0"/>
              <a:t>の変換のバグがあるため、以下の作業は、</a:t>
            </a:r>
            <a:r>
              <a:rPr lang="en-US" altLang="ja-JP" dirty="0" smtClean="0"/>
              <a:t>JGD2000</a:t>
            </a:r>
            <a:r>
              <a:rPr lang="ja-JP" altLang="en-US" dirty="0" smtClean="0"/>
              <a:t>を対象としていま</a:t>
            </a:r>
            <a:r>
              <a:rPr lang="ja-JP" altLang="en-US" dirty="0"/>
              <a:t>す</a:t>
            </a:r>
            <a:r>
              <a:rPr lang="ja-JP" altLang="en-US" dirty="0" smtClean="0"/>
              <a:t>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9691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213" y="692896"/>
            <a:ext cx="6739421" cy="471678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2061452" y="290334"/>
            <a:ext cx="514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裾野市の広域</a:t>
            </a:r>
            <a:r>
              <a:rPr lang="ja-JP" altLang="en-US" sz="1600" b="1" dirty="0"/>
              <a:t>避難地・市指定避難所</a:t>
            </a:r>
            <a:r>
              <a:rPr lang="ja-JP" altLang="en-US" sz="1600" b="1" dirty="0" smtClean="0"/>
              <a:t>データを地図に表示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3747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8821" y="1027557"/>
            <a:ext cx="3531354" cy="451713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557"/>
            <a:ext cx="5352585" cy="41148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754880" y="5023485"/>
            <a:ext cx="597705" cy="118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388" y="5242941"/>
            <a:ext cx="1717223" cy="27432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849624" y="5261229"/>
            <a:ext cx="905256" cy="256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4754880" y="5242941"/>
            <a:ext cx="969264" cy="210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6373749" y="1308354"/>
            <a:ext cx="1290604" cy="256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77054" y="14157"/>
            <a:ext cx="6389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疑似的に座標が統一されるため、</a:t>
            </a:r>
            <a:r>
              <a:rPr lang="ja-JP" altLang="en-US" sz="1600" b="1" dirty="0"/>
              <a:t>オンザフライ</a:t>
            </a:r>
            <a:r>
              <a:rPr lang="ja-JP" altLang="en-US" sz="1600" b="1" dirty="0" smtClean="0"/>
              <a:t>投影のチェックをはずす。</a:t>
            </a:r>
            <a:endParaRPr lang="en-US" altLang="ja-JP" sz="1600" b="1" dirty="0" smtClean="0"/>
          </a:p>
          <a:p>
            <a:r>
              <a:rPr kumimoji="1" lang="en-US" altLang="ja-JP" sz="1600" b="1" dirty="0" smtClean="0"/>
              <a:t>EPSG</a:t>
            </a:r>
            <a:r>
              <a:rPr kumimoji="1" lang="ja-JP" altLang="en-US" sz="1600" b="1" dirty="0" smtClean="0"/>
              <a:t>コードをクリックし、投影なしにチェックをつける。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5347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479647" y="182415"/>
            <a:ext cx="6184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データは同じ場所のものだが、測地系が異なるためずれて表示される</a:t>
            </a:r>
            <a:endParaRPr kumimoji="1" lang="en-US" altLang="ja-JP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38" y="520969"/>
            <a:ext cx="6631723" cy="50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249" y="469587"/>
            <a:ext cx="2803417" cy="524541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60"/>
            <a:ext cx="4571999" cy="283906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434"/>
            <a:ext cx="4572000" cy="2736566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H="1">
            <a:off x="4464145" y="2466975"/>
            <a:ext cx="936530" cy="858621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4571999" y="-23772"/>
            <a:ext cx="4786359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それぞれのレイヤの上で右クリックして、プロパティ（</a:t>
            </a:r>
            <a:r>
              <a:rPr lang="ja-JP" altLang="en-US" b="1" dirty="0"/>
              <a:t>ソース</a:t>
            </a:r>
            <a:r>
              <a:rPr kumimoji="1" lang="ja-JP" altLang="en-US" b="1" dirty="0" smtClean="0"/>
              <a:t>のタブ）から座標系を確認する</a:t>
            </a:r>
            <a:endParaRPr kumimoji="1" lang="en-US" altLang="ja-JP" b="1" dirty="0" smtClean="0"/>
          </a:p>
        </p:txBody>
      </p:sp>
      <p:sp>
        <p:nvSpPr>
          <p:cNvPr id="2" name="正方形/長方形 1"/>
          <p:cNvSpPr/>
          <p:nvPr/>
        </p:nvSpPr>
        <p:spPr>
          <a:xfrm>
            <a:off x="920179" y="3851250"/>
            <a:ext cx="3432365" cy="137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40264" y="759596"/>
            <a:ext cx="3612280" cy="107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47757" y="1326813"/>
            <a:ext cx="1218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世界測地系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JGD2000</a:t>
            </a:r>
            <a:endParaRPr kumimoji="1" lang="ja-JP" altLang="en-US" sz="1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82087" y="4579242"/>
            <a:ext cx="1218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日本測地系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Tokyo</a:t>
            </a:r>
            <a:endParaRPr kumimoji="1"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-1" y="471495"/>
            <a:ext cx="619126" cy="195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 flipH="1" flipV="1">
            <a:off x="4423899" y="1801370"/>
            <a:ext cx="976776" cy="3608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766997" y="5343525"/>
            <a:ext cx="1843478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399" y="3501880"/>
            <a:ext cx="758952" cy="222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60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28" y="574035"/>
            <a:ext cx="4347272" cy="514096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0426" y="66370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solidFill>
                  <a:srgbClr val="0070C0"/>
                </a:solidFill>
              </a:rPr>
              <a:t>日本</a:t>
            </a:r>
            <a:r>
              <a:rPr lang="ja-JP" altLang="en-US" sz="3200" b="1" dirty="0">
                <a:solidFill>
                  <a:srgbClr val="0070C0"/>
                </a:solidFill>
              </a:rPr>
              <a:t>測地系を世界測地系へ変換する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55118" y="4667918"/>
            <a:ext cx="433650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①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72378" y="80181"/>
            <a:ext cx="2028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/>
              <a:t>1.</a:t>
            </a:r>
            <a:r>
              <a:rPr lang="ja-JP" altLang="en-US" sz="1400" b="1" dirty="0"/>
              <a:t> </a:t>
            </a:r>
            <a:r>
              <a:rPr kumimoji="1" lang="ja-JP" altLang="en-US" sz="1400" b="1" dirty="0" smtClean="0"/>
              <a:t>プロパティ＞エクスポート＞地物の保存をクリックする。</a:t>
            </a:r>
            <a:endParaRPr kumimoji="1" lang="en-US" altLang="ja-JP" sz="1400" b="1" dirty="0" smtClean="0"/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4143375" y="3800475"/>
            <a:ext cx="766562" cy="1057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37" y="773406"/>
            <a:ext cx="3580710" cy="47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0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8" y="161675"/>
            <a:ext cx="3979784" cy="46051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03184"/>
            <a:ext cx="3979784" cy="452216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143000" y="5068669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 smtClean="0"/>
              <a:t>2</a:t>
            </a:r>
            <a:r>
              <a:rPr lang="en-US" altLang="ja-JP" sz="1200" b="1" dirty="0"/>
              <a:t>.</a:t>
            </a:r>
            <a:r>
              <a:rPr lang="ja-JP" altLang="en-US" sz="1200" b="1" dirty="0" smtClean="0"/>
              <a:t> </a:t>
            </a:r>
            <a:r>
              <a:rPr lang="ja-JP" altLang="en-US" sz="1200" b="1" dirty="0"/>
              <a:t>新規レイヤの出力先と名前を選択</a:t>
            </a:r>
            <a:endParaRPr lang="en-US" altLang="ja-JP" sz="1200" b="1" dirty="0"/>
          </a:p>
          <a:p>
            <a:r>
              <a:rPr lang="en-US" altLang="ja-JP" sz="1200" b="1" dirty="0" smtClean="0"/>
              <a:t>3</a:t>
            </a:r>
            <a:r>
              <a:rPr lang="en-US" altLang="ja-JP" sz="1200" b="1" dirty="0"/>
              <a:t>.</a:t>
            </a:r>
            <a:r>
              <a:rPr lang="ja-JP" altLang="en-US" sz="1200" b="1" dirty="0" smtClean="0"/>
              <a:t> ＣＲＳを選択するため、図中の③をクリックし、フィルターから</a:t>
            </a:r>
            <a:r>
              <a:rPr lang="en-US" altLang="ja-JP" sz="1200" b="1" dirty="0" smtClean="0"/>
              <a:t>JGD2000</a:t>
            </a:r>
            <a:r>
              <a:rPr lang="ja-JP" altLang="en-US" sz="1200" b="1" dirty="0" smtClean="0"/>
              <a:t>を検索し、ＯＫをクリックする。</a:t>
            </a:r>
            <a:endParaRPr lang="en-US" altLang="ja-JP" sz="1200" b="1" dirty="0"/>
          </a:p>
          <a:p>
            <a:r>
              <a:rPr lang="en-US" altLang="ja-JP" sz="1200" b="1" dirty="0" smtClean="0"/>
              <a:t>4</a:t>
            </a:r>
            <a:r>
              <a:rPr lang="en-US" altLang="ja-JP" sz="1200" b="1" dirty="0"/>
              <a:t>.</a:t>
            </a:r>
            <a:r>
              <a:rPr lang="ja-JP" altLang="en-US" sz="1200" b="1" dirty="0" smtClean="0"/>
              <a:t> </a:t>
            </a:r>
            <a:r>
              <a:rPr lang="en-US" altLang="ja-JP" sz="1200" b="1" dirty="0"/>
              <a:t>OK</a:t>
            </a:r>
            <a:r>
              <a:rPr lang="ja-JP" altLang="en-US" sz="1200" b="1" dirty="0"/>
              <a:t>をクリック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4066759" y="1060260"/>
            <a:ext cx="200025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838700" y="210312"/>
            <a:ext cx="3979784" cy="4507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/>
          <p:cNvCxnSpPr>
            <a:stCxn id="7" idx="0"/>
          </p:cNvCxnSpPr>
          <p:nvPr/>
        </p:nvCxnSpPr>
        <p:spPr>
          <a:xfrm flipV="1">
            <a:off x="4166772" y="203184"/>
            <a:ext cx="671928" cy="8570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 flipV="1">
            <a:off x="4266784" y="1253167"/>
            <a:ext cx="571916" cy="34650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514350" y="664209"/>
            <a:ext cx="3810000" cy="203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777235" y="428350"/>
            <a:ext cx="433650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860923" y="1296544"/>
            <a:ext cx="433650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5199696" y="962025"/>
            <a:ext cx="3502345" cy="180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419350" y="4430817"/>
            <a:ext cx="433650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45580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84" y="487884"/>
            <a:ext cx="6441223" cy="495169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168760" y="0"/>
            <a:ext cx="644819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 smtClean="0"/>
              <a:t>測地系が</a:t>
            </a:r>
            <a:r>
              <a:rPr lang="en-US" altLang="ja-JP" b="1" dirty="0" smtClean="0"/>
              <a:t>JGD2000</a:t>
            </a:r>
            <a:r>
              <a:rPr lang="ja-JP" altLang="en-US" b="1" dirty="0" smtClean="0"/>
              <a:t>に変換された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23024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1837</TotalTime>
  <Words>922</Words>
  <Application>Microsoft Office PowerPoint</Application>
  <PresentationFormat>画面に合わせる (16:10)</PresentationFormat>
  <Paragraphs>162</Paragraphs>
  <Slides>30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空間データ</vt:lpstr>
      <vt:lpstr>1.　空間座標の変換（測地系変換、投影変換）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　幾何補正　ジオリファレンス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3.　ジオコーディング、アドレスマッチング</vt:lpstr>
      <vt:lpstr>PowerPoint プレゼンテーション</vt:lpstr>
      <vt:lpstr>PowerPoint プレゼンテーション</vt:lpstr>
      <vt:lpstr>PowerPoint プレゼンテーション</vt:lpstr>
      <vt:lpstr>② CSVアドレスマッチングサービスを利用する</vt:lpstr>
      <vt:lpstr>QGISで緯度経度つきのCSVデータを表示する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 Hiroyuki</cp:lastModifiedBy>
  <cp:revision>117</cp:revision>
  <dcterms:created xsi:type="dcterms:W3CDTF">2015-06-26T03:04:37Z</dcterms:created>
  <dcterms:modified xsi:type="dcterms:W3CDTF">2019-01-23T04:42:55Z</dcterms:modified>
</cp:coreProperties>
</file>